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4" r:id="rId2"/>
    <p:sldMasterId id="2147483667" r:id="rId3"/>
  </p:sldMasterIdLst>
  <p:notesMasterIdLst>
    <p:notesMasterId r:id="rId65"/>
  </p:notesMasterIdLst>
  <p:handoutMasterIdLst>
    <p:handoutMasterId r:id="rId66"/>
  </p:handoutMasterIdLst>
  <p:sldIdLst>
    <p:sldId id="352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353" r:id="rId6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43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5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5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9896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4314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008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  <a:r>
              <a:rPr lang="en-US" baseline="0" dirty="0" smtClean="0"/>
              <a:t> 3 types of errors (aliasing, clipping, and Q.E.)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77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511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69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8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7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6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23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1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9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70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620B285-4050-43FA-AADB-0920DF539A7F}" type="datetime3">
              <a:rPr lang="en-US">
                <a:solidFill>
                  <a:srgbClr val="000000"/>
                </a:solidFill>
              </a:rPr>
              <a:pPr>
                <a:defRPr/>
              </a:pPr>
              <a:t>5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4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0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A2FFBF-3E9D-4F6A-A480-4A6E67A533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35" tIns="45718" rIns="91435" bIns="457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7" y="6356821"/>
            <a:ext cx="2133079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fld id="{7077EF18-153D-4ED1-A4CB-BFEAA45F6B21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5" y="6356821"/>
            <a:ext cx="2895451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8F82D-6E7A-4419-8869-296B7C449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3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9" r:id="rId3"/>
    <p:sldLayoutId id="2147483680" r:id="rId4"/>
    <p:sldLayoutId id="2147483681" r:id="rId5"/>
    <p:sldLayoutId id="2147483682" r:id="rId6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13E8-165F-4932-9E2D-FD497CB9A4FD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8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mDpCsVVgPA" TargetMode="External"/><Relationship Id="rId2" Type="http://schemas.openxmlformats.org/officeDocument/2006/relationships/hyperlink" Target="https://www.youtube.com/watch?v=CaiIZI1oe40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stic.niu.edu/aliasing-movie.gif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Visio_Drawing1111.vsdx"/><Relationship Id="rId4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Visio_Drawing2222.vsdx"/><Relationship Id="rId4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Visio_Drawing3333.vsdx"/><Relationship Id="rId4" Type="http://schemas.openxmlformats.org/officeDocument/2006/relationships/oleObject" Target="../embeddings/oleObject15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maximintegrated.com/en/app-notes/index.mvp/id/108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30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60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Definitions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Sampling:</a:t>
            </a:r>
          </a:p>
          <a:p>
            <a:pPr lvl="1"/>
            <a:r>
              <a:rPr lang="en-US" b="0" i="1" dirty="0" smtClean="0"/>
              <a:t>Taking measurements of a continuous time signal at discrete time instances</a:t>
            </a:r>
          </a:p>
          <a:p>
            <a:pPr lvl="1"/>
            <a:r>
              <a:rPr lang="en-US" b="0" i="1" dirty="0" smtClean="0"/>
              <a:t>Time axis</a:t>
            </a:r>
          </a:p>
          <a:p>
            <a:r>
              <a:rPr lang="en-US" dirty="0" smtClean="0"/>
              <a:t>Quantization</a:t>
            </a:r>
          </a:p>
          <a:p>
            <a:pPr lvl="1"/>
            <a:r>
              <a:rPr lang="en-US" b="0" i="1" dirty="0" smtClean="0"/>
              <a:t>Assigning sampled measurements values from a discrete set of allowable values</a:t>
            </a:r>
          </a:p>
          <a:p>
            <a:pPr lvl="1"/>
            <a:r>
              <a:rPr lang="en-US" b="0" i="1" dirty="0" smtClean="0"/>
              <a:t>Amplitude axis</a:t>
            </a:r>
          </a:p>
          <a:p>
            <a:r>
              <a:rPr lang="en-US" dirty="0" smtClean="0"/>
              <a:t>Encoding</a:t>
            </a:r>
          </a:p>
          <a:p>
            <a:pPr lvl="1"/>
            <a:r>
              <a:rPr lang="en-US" b="0" i="1" dirty="0" smtClean="0"/>
              <a:t>Convert a quantized measurement to a binary string</a:t>
            </a:r>
            <a:endParaRPr lang="en-US" b="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42252" y="2613025"/>
            <a:ext cx="8539005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How does Analog to Digital Conversion Happen?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3276600"/>
            <a:ext cx="8686800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Sampling</a:t>
            </a:r>
            <a:r>
              <a:rPr lang="en-US" sz="2800" dirty="0"/>
              <a:t>: </a:t>
            </a:r>
            <a:r>
              <a:rPr lang="en-US" sz="2800" dirty="0" smtClean="0"/>
              <a:t>Snapshots at discrete </a:t>
            </a:r>
            <a:r>
              <a:rPr lang="en-US" sz="2800" i="1" u="sng" dirty="0" smtClean="0">
                <a:solidFill>
                  <a:srgbClr val="66FF33"/>
                </a:solidFill>
              </a:rPr>
              <a:t>times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Quantization</a:t>
            </a:r>
            <a:r>
              <a:rPr lang="en-US" sz="2800" dirty="0"/>
              <a:t>:  </a:t>
            </a:r>
            <a:r>
              <a:rPr lang="en-US" sz="2800" dirty="0" smtClean="0"/>
              <a:t>Round to discrete voltage </a:t>
            </a:r>
            <a:r>
              <a:rPr lang="en-US" sz="2800" i="1" u="sng" dirty="0" smtClean="0">
                <a:solidFill>
                  <a:srgbClr val="66FF33"/>
                </a:solidFill>
              </a:rPr>
              <a:t>levels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Encoding</a:t>
            </a:r>
            <a:r>
              <a:rPr lang="en-US" sz="2800" dirty="0"/>
              <a:t>:  convert decimal </a:t>
            </a:r>
            <a:r>
              <a:rPr lang="en-US" sz="2800" dirty="0" smtClean="0"/>
              <a:t>levels to </a:t>
            </a:r>
            <a:r>
              <a:rPr lang="en-US" sz="2800" i="1" u="sng" dirty="0">
                <a:solidFill>
                  <a:srgbClr val="66FF33"/>
                </a:solidFill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44529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class score </a:t>
            </a:r>
            <a:r>
              <a:rPr lang="en-US" u="sng" dirty="0" smtClean="0"/>
              <a:t>right now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</a:t>
            </a:r>
            <a:r>
              <a:rPr lang="en-US" dirty="0" err="1" smtClean="0"/>
              <a:t>Prog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Final?</a:t>
            </a:r>
          </a:p>
          <a:p>
            <a:endParaRPr lang="en-US" dirty="0"/>
          </a:p>
          <a:p>
            <a:r>
              <a:rPr lang="en-US" dirty="0" smtClean="0"/>
              <a:t>An example </a:t>
            </a:r>
            <a:r>
              <a:rPr lang="en-US" u="sng" dirty="0" smtClean="0"/>
              <a:t>sampling rate</a:t>
            </a:r>
            <a:r>
              <a:rPr lang="en-US" dirty="0" smtClean="0"/>
              <a:t> could be every 5 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6" y="533400"/>
            <a:ext cx="8229600" cy="1143000"/>
          </a:xfrm>
        </p:spPr>
        <p:txBody>
          <a:bodyPr/>
          <a:lstStyle/>
          <a:p>
            <a:r>
              <a:rPr lang="en-US" b="1" dirty="0"/>
              <a:t>Quantize into discrete </a:t>
            </a:r>
            <a:r>
              <a:rPr lang="en-US" b="1" dirty="0" smtClean="0"/>
              <a:t>grade levels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041165"/>
            <a:ext cx="8562975" cy="3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Grade Levels into 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905000"/>
            <a:ext cx="47815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075173" y="25400"/>
            <a:ext cx="49936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Steps of the </a:t>
            </a:r>
          </a:p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ADC Process?</a:t>
            </a:r>
            <a:endParaRPr lang="en-US" sz="540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27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00200" y="2362200"/>
          <a:ext cx="5830888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3" imgW="4828680" imgH="3716640" progId="AcroExch.Document.7">
                  <p:embed/>
                </p:oleObj>
              </mc:Choice>
              <mc:Fallback>
                <p:oleObj name="Acrobat Document" r:id="rId3" imgW="48286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5830888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011391" y="0"/>
            <a:ext cx="3600666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 smtClean="0"/>
              <a:t>Analog Signal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767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313432"/>
          <a:ext cx="5892497" cy="45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Acrobat Document" r:id="rId3" imgW="3619474" imgH="2790619" progId="AcroExch.Document.7">
                  <p:embed/>
                </p:oleObj>
              </mc:Choice>
              <mc:Fallback>
                <p:oleObj name="Acrobat Document" r:id="rId3" imgW="3619474" imgH="2790619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313432"/>
                        <a:ext cx="5892497" cy="454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57200" y="-127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1) </a:t>
            </a:r>
            <a:r>
              <a:rPr lang="en-US" u="sng" kern="0" dirty="0" smtClean="0"/>
              <a:t>Sample</a:t>
            </a:r>
            <a:r>
              <a:rPr lang="en-US" kern="0" dirty="0" smtClean="0"/>
              <a:t> at uniform intervals</a:t>
            </a:r>
            <a:endParaRPr lang="en-US" kern="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127091" y="2362200"/>
            <a:ext cx="5471011" cy="2533710"/>
            <a:chOff x="2127091" y="2362200"/>
            <a:chExt cx="5471011" cy="2533710"/>
          </a:xfrm>
        </p:grpSpPr>
        <p:sp>
          <p:nvSpPr>
            <p:cNvPr id="7" name="TextBox 6"/>
            <p:cNvSpPr txBox="1"/>
            <p:nvPr/>
          </p:nvSpPr>
          <p:spPr>
            <a:xfrm>
              <a:off x="3657600" y="2362200"/>
              <a:ext cx="39405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Capture Voltages at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Sampled “snapshots”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127091" y="4495800"/>
              <a:ext cx="4172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 smtClean="0">
                  <a:solidFill>
                    <a:srgbClr val="0000FF"/>
                  </a:solidFill>
                </a:rPr>
                <a:t>T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04437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2T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64398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3T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568672" y="3591580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 smtClean="0"/>
              <a:t>T</a:t>
            </a:r>
            <a:r>
              <a:rPr lang="en-US" kern="0" baseline="-25000" dirty="0" err="1" smtClean="0"/>
              <a:t>s</a:t>
            </a:r>
            <a:r>
              <a:rPr lang="en-US" kern="0" dirty="0" smtClean="0"/>
              <a:t> = 1/</a:t>
            </a:r>
            <a:r>
              <a:rPr lang="en-US" kern="0" dirty="0" err="1" smtClean="0"/>
              <a:t>f</a:t>
            </a:r>
            <a:r>
              <a:rPr lang="en-US" kern="0" baseline="-25000" dirty="0" err="1" smtClean="0"/>
              <a:t>s</a:t>
            </a:r>
            <a:endParaRPr lang="en-US" baseline="-25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16539" y="5892800"/>
            <a:ext cx="4782078" cy="1004907"/>
            <a:chOff x="1916539" y="5892800"/>
            <a:chExt cx="4782078" cy="1004907"/>
          </a:xfrm>
        </p:grpSpPr>
        <p:sp>
          <p:nvSpPr>
            <p:cNvPr id="11" name="Rectangle 10"/>
            <p:cNvSpPr/>
            <p:nvPr/>
          </p:nvSpPr>
          <p:spPr>
            <a:xfrm>
              <a:off x="1916539" y="5943600"/>
              <a:ext cx="478207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Potential Error:  </a:t>
              </a:r>
            </a:p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Changes between samples</a:t>
              </a:r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5702300" y="5892800"/>
              <a:ext cx="457217" cy="546100"/>
            </a:xfrm>
            <a:custGeom>
              <a:avLst/>
              <a:gdLst>
                <a:gd name="connsiteX0" fmla="*/ 0 w 457217"/>
                <a:gd name="connsiteY0" fmla="*/ 419100 h 546100"/>
                <a:gd name="connsiteX1" fmla="*/ 63500 w 457217"/>
                <a:gd name="connsiteY1" fmla="*/ 444500 h 546100"/>
                <a:gd name="connsiteX2" fmla="*/ 101600 w 457217"/>
                <a:gd name="connsiteY2" fmla="*/ 469900 h 546100"/>
                <a:gd name="connsiteX3" fmla="*/ 139700 w 457217"/>
                <a:gd name="connsiteY3" fmla="*/ 482600 h 546100"/>
                <a:gd name="connsiteX4" fmla="*/ 254000 w 457217"/>
                <a:gd name="connsiteY4" fmla="*/ 546100 h 546100"/>
                <a:gd name="connsiteX5" fmla="*/ 279400 w 457217"/>
                <a:gd name="connsiteY5" fmla="*/ 469900 h 546100"/>
                <a:gd name="connsiteX6" fmla="*/ 292100 w 457217"/>
                <a:gd name="connsiteY6" fmla="*/ 431800 h 546100"/>
                <a:gd name="connsiteX7" fmla="*/ 330200 w 457217"/>
                <a:gd name="connsiteY7" fmla="*/ 406400 h 546100"/>
                <a:gd name="connsiteX8" fmla="*/ 368300 w 457217"/>
                <a:gd name="connsiteY8" fmla="*/ 292100 h 546100"/>
                <a:gd name="connsiteX9" fmla="*/ 381000 w 457217"/>
                <a:gd name="connsiteY9" fmla="*/ 254000 h 546100"/>
                <a:gd name="connsiteX10" fmla="*/ 406400 w 457217"/>
                <a:gd name="connsiteY10" fmla="*/ 139700 h 546100"/>
                <a:gd name="connsiteX11" fmla="*/ 431800 w 457217"/>
                <a:gd name="connsiteY11" fmla="*/ 101600 h 546100"/>
                <a:gd name="connsiteX12" fmla="*/ 444500 w 457217"/>
                <a:gd name="connsiteY12" fmla="*/ 63500 h 546100"/>
                <a:gd name="connsiteX13" fmla="*/ 457200 w 457217"/>
                <a:gd name="connsiteY13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7217" h="546100">
                  <a:moveTo>
                    <a:pt x="0" y="419100"/>
                  </a:moveTo>
                  <a:cubicBezTo>
                    <a:pt x="21167" y="427567"/>
                    <a:pt x="43110" y="434305"/>
                    <a:pt x="63500" y="444500"/>
                  </a:cubicBezTo>
                  <a:cubicBezTo>
                    <a:pt x="77152" y="451326"/>
                    <a:pt x="87948" y="463074"/>
                    <a:pt x="101600" y="469900"/>
                  </a:cubicBezTo>
                  <a:cubicBezTo>
                    <a:pt x="113574" y="475887"/>
                    <a:pt x="127998" y="476099"/>
                    <a:pt x="139700" y="482600"/>
                  </a:cubicBezTo>
                  <a:cubicBezTo>
                    <a:pt x="270708" y="555382"/>
                    <a:pt x="167789" y="517363"/>
                    <a:pt x="254000" y="546100"/>
                  </a:cubicBezTo>
                  <a:lnTo>
                    <a:pt x="279400" y="469900"/>
                  </a:lnTo>
                  <a:cubicBezTo>
                    <a:pt x="283633" y="457200"/>
                    <a:pt x="280961" y="439226"/>
                    <a:pt x="292100" y="431800"/>
                  </a:cubicBezTo>
                  <a:lnTo>
                    <a:pt x="330200" y="406400"/>
                  </a:lnTo>
                  <a:lnTo>
                    <a:pt x="368300" y="292100"/>
                  </a:lnTo>
                  <a:cubicBezTo>
                    <a:pt x="372533" y="279400"/>
                    <a:pt x="378799" y="267205"/>
                    <a:pt x="381000" y="254000"/>
                  </a:cubicBezTo>
                  <a:cubicBezTo>
                    <a:pt x="385878" y="224734"/>
                    <a:pt x="390768" y="170964"/>
                    <a:pt x="406400" y="139700"/>
                  </a:cubicBezTo>
                  <a:cubicBezTo>
                    <a:pt x="413226" y="126048"/>
                    <a:pt x="424974" y="115252"/>
                    <a:pt x="431800" y="101600"/>
                  </a:cubicBezTo>
                  <a:cubicBezTo>
                    <a:pt x="437787" y="89626"/>
                    <a:pt x="440822" y="76372"/>
                    <a:pt x="444500" y="63500"/>
                  </a:cubicBezTo>
                  <a:cubicBezTo>
                    <a:pt x="458227" y="15456"/>
                    <a:pt x="457200" y="28490"/>
                    <a:pt x="457200" y="0"/>
                  </a:cubicBezTo>
                </a:path>
              </a:pathLst>
            </a:custGeom>
            <a:noFill/>
            <a:ln w="571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76400" y="4508500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0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2) </a:t>
            </a:r>
            <a:r>
              <a:rPr lang="en-US" u="sng" kern="0" dirty="0" smtClean="0"/>
              <a:t>Quantize</a:t>
            </a:r>
            <a:r>
              <a:rPr lang="en-US" kern="0" dirty="0" smtClean="0"/>
              <a:t>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19200" y="22860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586813" y="20955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813" y="20955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54213" y="19812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25213" y="21336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491813" y="24495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10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057400"/>
          <a:ext cx="6324600" cy="474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057400"/>
                        <a:ext cx="6324600" cy="4747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240602" y="2232641"/>
            <a:ext cx="362646" cy="4347865"/>
            <a:chOff x="1240602" y="2590800"/>
            <a:chExt cx="362646" cy="4347865"/>
          </a:xfrm>
        </p:grpSpPr>
        <p:sp>
          <p:nvSpPr>
            <p:cNvPr id="7" name="TextBox 6"/>
            <p:cNvSpPr txBox="1"/>
            <p:nvPr/>
          </p:nvSpPr>
          <p:spPr>
            <a:xfrm>
              <a:off x="1240602" y="64770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46632" y="592226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0042" y="536143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60042" y="4800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3090" y="42672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63090" y="3657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63090" y="31197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63090" y="25908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</a:t>
              </a:r>
              <a:endParaRPr lang="en-US" sz="24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513549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3328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89052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18397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77344" y="422550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19449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5793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8451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8207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05912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48017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b="1" kern="0" dirty="0" smtClean="0"/>
              <a:t>3) </a:t>
            </a:r>
            <a:r>
              <a:rPr lang="en-US" b="1" u="sng" kern="0" dirty="0" smtClean="0"/>
              <a:t>Encode</a:t>
            </a:r>
            <a:r>
              <a:rPr lang="en-US" b="1" kern="0" dirty="0" smtClean="0"/>
              <a:t> Levels as Binary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9818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1" dirty="0" smtClean="0"/>
              <a:t>Lesson Outline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 smtClean="0"/>
              <a:t>Pulse Width Modulation (PWM)</a:t>
            </a:r>
          </a:p>
          <a:p>
            <a:pPr lvl="1"/>
            <a:r>
              <a:rPr lang="en-US" dirty="0" smtClean="0"/>
              <a:t>Capture and Compare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00163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from bits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66817" y="1676400"/>
          <a:ext cx="6205583" cy="465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6817" y="1676400"/>
                        <a:ext cx="6205583" cy="465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7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DAC Output = Digital!</a:t>
            </a:r>
            <a:endParaRPr lang="en-US" kern="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375569" y="1676400"/>
          <a:ext cx="6392862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Acrobat Document" r:id="rId3" imgW="4028834" imgH="2981183" progId="Acrobat.Document.11">
                  <p:embed/>
                </p:oleObj>
              </mc:Choice>
              <mc:Fallback>
                <p:oleObj name="Acrobat Document" r:id="rId3" imgW="4028834" imgH="2981183" progId="Acrobat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569" y="1676400"/>
                        <a:ext cx="6392862" cy="473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715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6" name="Straight Arrow Connector 5"/>
          <p:cNvCxnSpPr>
            <a:endCxn id="5" idx="2"/>
          </p:cNvCxnSpPr>
          <p:nvPr/>
        </p:nvCxnSpPr>
        <p:spPr bwMode="auto">
          <a:xfrm flipV="1">
            <a:off x="914400" y="2352020"/>
            <a:ext cx="0" cy="3210580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4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 smooth signal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200" y="1600200"/>
          <a:ext cx="6324600" cy="4747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600200"/>
                        <a:ext cx="6324600" cy="4747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199" y="1600200"/>
          <a:ext cx="6294169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199" y="1600200"/>
                        <a:ext cx="6294169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41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5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Quantization 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</p:spPr>
            <p:txBody>
              <a:bodyPr/>
              <a:lstStyle/>
              <a:p>
                <a:r>
                  <a:rPr lang="en-US" dirty="0" smtClean="0"/>
                  <a:t>V</a:t>
                </a:r>
                <a:r>
                  <a:rPr lang="en-US" baseline="-25000" dirty="0" smtClean="0"/>
                  <a:t>max</a:t>
                </a:r>
                <a:r>
                  <a:rPr lang="en-US" dirty="0" smtClean="0"/>
                  <a:t>: Largest input that can be correctly converted</a:t>
                </a:r>
              </a:p>
              <a:p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: Smallest input that can be correctly converted</a:t>
                </a:r>
              </a:p>
              <a:p>
                <a:r>
                  <a:rPr lang="en-US" dirty="0"/>
                  <a:t>b</a:t>
                </a:r>
                <a:r>
                  <a:rPr lang="en-US" dirty="0" smtClean="0"/>
                  <a:t>: Number of binary bits that will be used to encode data</a:t>
                </a:r>
              </a:p>
              <a:p>
                <a:r>
                  <a:rPr lang="en-US" dirty="0" smtClean="0"/>
                  <a:t>Quantization levels: 2</a:t>
                </a:r>
                <a:r>
                  <a:rPr lang="en-US" baseline="30000" dirty="0" smtClean="0"/>
                  <a:t>b</a:t>
                </a:r>
              </a:p>
              <a:p>
                <a:r>
                  <a:rPr lang="en-US" dirty="0" smtClean="0"/>
                  <a:t>Resolution: Smallest signal change that can be measured by A/D conversion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𝒎𝒂𝒙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𝒎𝒊𝒏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  <a:blipFill rotWithShape="1">
                <a:blip r:embed="rId2"/>
                <a:stretch>
                  <a:fillRect l="-525" t="-1703" r="-150" b="-40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562600"/>
            <a:ext cx="76200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Arial"/>
              </a:rPr>
              <a:t>Important Note: Quantization (y-axis) and sampling (x-axis) are independent processes</a:t>
            </a:r>
          </a:p>
        </p:txBody>
      </p:sp>
    </p:spTree>
    <p:extLst>
      <p:ext uri="{BB962C8B-B14F-4D97-AF65-F5344CB8AC3E}">
        <p14:creationId xmlns:p14="http://schemas.microsoft.com/office/powerpoint/2010/main" val="676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63000" cy="491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1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frequency trade-offs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too slow</a:t>
            </a:r>
          </a:p>
          <a:p>
            <a:pPr lvl="1"/>
            <a:r>
              <a:rPr lang="en-US" b="1" u="sng" dirty="0" smtClean="0"/>
              <a:t>Aliasing</a:t>
            </a:r>
          </a:p>
          <a:p>
            <a:pPr lvl="1"/>
            <a:endParaRPr lang="en-US" b="1" u="sng" dirty="0" smtClean="0"/>
          </a:p>
          <a:p>
            <a:r>
              <a:rPr lang="en-US" dirty="0" smtClean="0"/>
              <a:t>Sample too fast???</a:t>
            </a:r>
          </a:p>
          <a:p>
            <a:pPr lvl="1"/>
            <a:r>
              <a:rPr lang="en-US" dirty="0" smtClean="0"/>
              <a:t>Hardware limitations</a:t>
            </a:r>
          </a:p>
          <a:p>
            <a:pPr lvl="2"/>
            <a:r>
              <a:rPr lang="en-US" dirty="0" smtClean="0"/>
              <a:t>max sampling rate of Real-time signal</a:t>
            </a:r>
          </a:p>
          <a:p>
            <a:pPr lvl="2"/>
            <a:r>
              <a:rPr lang="en-US" b="1" dirty="0" smtClean="0"/>
              <a:t>Available </a:t>
            </a:r>
            <a:r>
              <a:rPr lang="en-US" b="1" u="sng" dirty="0" smtClean="0"/>
              <a:t>memory</a:t>
            </a:r>
          </a:p>
          <a:p>
            <a:pPr lvl="2"/>
            <a:r>
              <a:rPr lang="en-US" b="1" dirty="0" smtClean="0"/>
              <a:t>More processor time</a:t>
            </a:r>
          </a:p>
          <a:p>
            <a:pPr lvl="2"/>
            <a:r>
              <a:rPr lang="en-US" b="1" dirty="0" smtClean="0"/>
              <a:t>More storage space</a:t>
            </a:r>
          </a:p>
        </p:txBody>
      </p:sp>
    </p:spTree>
    <p:extLst>
      <p:ext uri="{BB962C8B-B14F-4D97-AF65-F5344CB8AC3E}">
        <p14:creationId xmlns:p14="http://schemas.microsoft.com/office/powerpoint/2010/main" val="86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Nyquist (Sampling)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5849"/>
            <a:ext cx="4215304" cy="675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12192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Nyquist frequency: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i="1" dirty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s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&gt;= 2</a:t>
            </a:r>
            <a:r>
              <a:rPr lang="en-US" sz="1800" b="0" i="1" dirty="0" smtClean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high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0" i="1" dirty="0">
              <a:solidFill>
                <a:prstClr val="black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Where </a:t>
            </a:r>
            <a:r>
              <a:rPr lang="en-US" sz="1800" b="0" i="1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err="1">
                <a:solidFill>
                  <a:prstClr val="black"/>
                </a:solidFill>
                <a:latin typeface="Calibri"/>
              </a:rPr>
              <a:t>high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is the highest frequency being sampled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3" name="Picture 5" descr="C:\Users\Kevin.Walchko\Desktop\Whe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351" y="3124200"/>
            <a:ext cx="4267200" cy="22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81399" y="2286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399" y="11734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5649" y="22098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=2/3N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5649" y="3176708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=.54N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81400" y="4122962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=1/2N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90889" y="50977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1400" y="60960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2864" y="1440180"/>
            <a:ext cx="2083136" cy="5410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1" y="548831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Look closely, the wheel appears to be moving in reverse … the camera isn’t capturing fast enough to record the motion correctly!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>
            <a:off x="3590889" y="5949982"/>
            <a:ext cx="828712" cy="1460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6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2"/>
              </a:rPr>
              <a:t>https://www.youtube.com/watch?v=CaiIZI1oe40</a:t>
            </a:r>
            <a:endParaRPr lang="en-US" dirty="0">
              <a:latin typeface="Calibri"/>
              <a:ea typeface="Calibri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https://</a:t>
            </a:r>
            <a:r>
              <a:rPr lang="en-US" b="1" u="sng" dirty="0" smtClean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www.youtube.com/watch?v=smDpCsVVgPA</a:t>
            </a:r>
            <a:endParaRPr lang="en-US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21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3810000"/>
          </a:xfrm>
        </p:spPr>
        <p:txBody>
          <a:bodyPr/>
          <a:lstStyle/>
          <a:p>
            <a:pPr lvl="0"/>
            <a:r>
              <a:rPr lang="en-US" sz="2800" b="1" dirty="0" smtClean="0"/>
              <a:t>Advantages/disadvantages </a:t>
            </a:r>
            <a:r>
              <a:rPr lang="en-US" sz="2800" b="1" dirty="0"/>
              <a:t>of digital </a:t>
            </a:r>
            <a:r>
              <a:rPr lang="en-US" sz="2800" b="1" dirty="0" smtClean="0"/>
              <a:t>signals</a:t>
            </a:r>
          </a:p>
          <a:p>
            <a:pPr lvl="0"/>
            <a:endParaRPr lang="en-US" sz="1600" b="1" dirty="0" smtClean="0"/>
          </a:p>
          <a:p>
            <a:pPr lvl="0"/>
            <a:r>
              <a:rPr lang="en-US" sz="2800" b="1" dirty="0" smtClean="0"/>
              <a:t>Understand the following parameters and impacts in ADC systems:</a:t>
            </a:r>
          </a:p>
          <a:p>
            <a:pPr lvl="1"/>
            <a:r>
              <a:rPr lang="en-US" sz="2400" dirty="0"/>
              <a:t>Sampling </a:t>
            </a:r>
            <a:r>
              <a:rPr lang="en-US" sz="2400" dirty="0" smtClean="0"/>
              <a:t>rate</a:t>
            </a:r>
            <a:r>
              <a:rPr lang="en-US" sz="2400" dirty="0"/>
              <a:t>, </a:t>
            </a:r>
            <a:r>
              <a:rPr lang="en-US" sz="2400" dirty="0" smtClean="0"/>
              <a:t>voltage range, bits, and </a:t>
            </a:r>
            <a:r>
              <a:rPr lang="en-US" sz="2400" dirty="0"/>
              <a:t>resolution</a:t>
            </a:r>
          </a:p>
          <a:p>
            <a:endParaRPr lang="en-US" sz="1600" b="1" dirty="0" smtClean="0"/>
          </a:p>
          <a:p>
            <a:r>
              <a:rPr lang="en-US" sz="2800" b="1" dirty="0" smtClean="0"/>
              <a:t>Understand the </a:t>
            </a:r>
            <a:r>
              <a:rPr lang="en-US" sz="2800" b="1" dirty="0" smtClean="0">
                <a:solidFill>
                  <a:srgbClr val="0000FF"/>
                </a:solidFill>
              </a:rPr>
              <a:t>3 steps of ADC process</a:t>
            </a:r>
          </a:p>
          <a:p>
            <a:endParaRPr lang="en-US" sz="1600" dirty="0" smtClean="0"/>
          </a:p>
          <a:p>
            <a:r>
              <a:rPr lang="en-US" sz="2800" dirty="0" smtClean="0"/>
              <a:t>Understand </a:t>
            </a:r>
            <a:r>
              <a:rPr lang="en-US" sz="2800" dirty="0"/>
              <a:t>the </a:t>
            </a:r>
            <a:r>
              <a:rPr lang="en-US" sz="2800" dirty="0">
                <a:solidFill>
                  <a:srgbClr val="0000FF"/>
                </a:solidFill>
              </a:rPr>
              <a:t>3 </a:t>
            </a:r>
            <a:r>
              <a:rPr lang="en-US" sz="2800" dirty="0" smtClean="0">
                <a:solidFill>
                  <a:srgbClr val="0000FF"/>
                </a:solidFill>
              </a:rPr>
              <a:t>common ADC errors</a:t>
            </a:r>
          </a:p>
          <a:p>
            <a:endParaRPr lang="en-US" sz="1600" dirty="0" smtClean="0">
              <a:solidFill>
                <a:srgbClr val="0000FF"/>
              </a:solidFill>
            </a:endParaRPr>
          </a:p>
          <a:p>
            <a:pPr lvl="0"/>
            <a:r>
              <a:rPr lang="en-US" sz="2800" dirty="0"/>
              <a:t>Understand how to use the ADC on </a:t>
            </a:r>
            <a:r>
              <a:rPr lang="en-US" sz="2800" dirty="0" smtClean="0"/>
              <a:t>the MSP430</a:t>
            </a:r>
            <a:endParaRPr lang="en-US" sz="2800" dirty="0"/>
          </a:p>
          <a:p>
            <a:endParaRPr lang="en-US" sz="2600" b="1" dirty="0" smtClean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 exactly in step with blade rotation</a:t>
            </a:r>
          </a:p>
          <a:p>
            <a:r>
              <a:rPr lang="en-US" dirty="0" smtClean="0"/>
              <a:t>Car wheels going backward on TV</a:t>
            </a:r>
          </a:p>
          <a:p>
            <a:r>
              <a:rPr lang="en-US" dirty="0" smtClean="0"/>
              <a:t>Must sample “fast enough” to avoid this</a:t>
            </a:r>
          </a:p>
        </p:txBody>
      </p:sp>
    </p:spTree>
    <p:extLst>
      <p:ext uri="{BB962C8B-B14F-4D97-AF65-F5344CB8AC3E}">
        <p14:creationId xmlns:p14="http://schemas.microsoft.com/office/powerpoint/2010/main" val="291479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aseline="-25000" dirty="0" smtClean="0"/>
              <a:t> </a:t>
            </a:r>
            <a:endParaRPr lang="en-US" sz="4800" baseline="-2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3154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FFFF00"/>
                </a:solidFill>
              </a:rPr>
              <a:t>Nyquist</a:t>
            </a:r>
            <a:r>
              <a:rPr lang="en-US" dirty="0" smtClean="0">
                <a:solidFill>
                  <a:srgbClr val="FFFF00"/>
                </a:solidFill>
              </a:rPr>
              <a:t> Sampling Rate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N</a:t>
            </a:r>
            <a:r>
              <a:rPr lang="en-US" dirty="0" smtClean="0">
                <a:solidFill>
                  <a:srgbClr val="FFFF00"/>
                </a:solidFill>
              </a:rPr>
              <a:t> = 2 </a:t>
            </a:r>
            <a:r>
              <a:rPr lang="en-US" baseline="-6000" dirty="0" smtClean="0">
                <a:solidFill>
                  <a:srgbClr val="FFFF00"/>
                </a:solidFill>
              </a:rPr>
              <a:t>*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high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3810000"/>
            <a:ext cx="82296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To avoid aliasing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sample</a:t>
            </a:r>
            <a:r>
              <a:rPr lang="en-US" sz="4400" dirty="0" smtClean="0">
                <a:solidFill>
                  <a:srgbClr val="FFFF00"/>
                </a:solidFill>
              </a:rPr>
              <a:t> &gt; 2 </a:t>
            </a:r>
            <a:r>
              <a:rPr lang="en-US" sz="4400" baseline="-12000" dirty="0" smtClean="0">
                <a:solidFill>
                  <a:srgbClr val="FFFF00"/>
                </a:solidFill>
              </a:rPr>
              <a:t>*</a:t>
            </a:r>
            <a:r>
              <a:rPr lang="en-US" sz="4400" dirty="0" smtClean="0">
                <a:solidFill>
                  <a:srgbClr val="FFFF00"/>
                </a:solidFill>
              </a:rPr>
              <a:t> </a:t>
            </a: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high</a:t>
            </a:r>
            <a:endParaRPr lang="en-US" sz="4400" baseline="-250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900" y="61722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://www.kostic.niu.edu/aliasing-movie.gif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Quantize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32587" y="23622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00200" y="24003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003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67600" y="22860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24384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05200" y="27543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57200" y="6351787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>
                <a:latin typeface="Calibri"/>
                <a:ea typeface="Calibri"/>
                <a:cs typeface="Times New Roman"/>
              </a:rPr>
              <a:t>MIN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34712" y="2128143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 smtClean="0">
                <a:latin typeface="Calibri"/>
                <a:ea typeface="Calibri"/>
                <a:cs typeface="Times New Roman"/>
              </a:rPr>
              <a:t>MAX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997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Resolution is determined by the Analog to Digital Converter (ADC) not the input signal</a:t>
            </a:r>
          </a:p>
          <a:p>
            <a:r>
              <a:rPr lang="en-US" dirty="0" smtClean="0"/>
              <a:t>Smaller </a:t>
            </a:r>
            <a:r>
              <a:rPr lang="en-US" smtClean="0"/>
              <a:t>resolution is </a:t>
            </a:r>
            <a:r>
              <a:rPr lang="en-US" dirty="0" smtClean="0"/>
              <a:t>generally better</a:t>
            </a:r>
          </a:p>
          <a:p>
            <a:r>
              <a:rPr lang="en-US" dirty="0" smtClean="0"/>
              <a:t>Resolution units are volts/level</a:t>
            </a:r>
          </a:p>
          <a:p>
            <a:r>
              <a:rPr lang="en-US" dirty="0" smtClean="0"/>
              <a:t>Quantization throws away data and therefore induces error</a:t>
            </a:r>
          </a:p>
          <a:p>
            <a:pPr lvl="1"/>
            <a:r>
              <a:rPr lang="en-US" dirty="0" smtClean="0"/>
              <a:t>Max quantization error is equal to resolution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Quantization “Clips” any values outside </a:t>
            </a:r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baseline="-25000" dirty="0" err="1" smtClean="0">
                <a:solidFill>
                  <a:srgbClr val="0000FF"/>
                </a:solidFill>
              </a:rPr>
              <a:t>min</a:t>
            </a:r>
            <a:r>
              <a:rPr lang="en-US" i="1" dirty="0" smtClean="0">
                <a:solidFill>
                  <a:srgbClr val="0000FF"/>
                </a:solidFill>
              </a:rPr>
              <a:t> &amp; V</a:t>
            </a:r>
            <a:r>
              <a:rPr lang="en-US" i="1" baseline="-25000" dirty="0" smtClean="0">
                <a:solidFill>
                  <a:srgbClr val="0000FF"/>
                </a:solidFill>
              </a:rPr>
              <a:t>max</a:t>
            </a:r>
          </a:p>
          <a:p>
            <a:pPr lvl="1"/>
            <a:r>
              <a:rPr lang="en-US" dirty="0" smtClean="0"/>
              <a:t>How can we avoid clipping? </a:t>
            </a:r>
            <a:r>
              <a:rPr lang="en-US" sz="2000" i="1" dirty="0">
                <a:solidFill>
                  <a:srgbClr val="0000FF"/>
                </a:solidFill>
                <a:ea typeface="+mn-ea"/>
                <a:cs typeface="+mn-cs"/>
              </a:rPr>
              <a:t>Transducer interface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Tradeoff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166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8580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35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/>
          <a:lstStyle/>
          <a:p>
            <a:r>
              <a:rPr lang="en-US" sz="3600" dirty="0" smtClean="0"/>
              <a:t>Smaller</a:t>
            </a:r>
            <a:r>
              <a:rPr lang="en-US" sz="4000" dirty="0" smtClean="0"/>
              <a:t> Resolution = </a:t>
            </a:r>
            <a:r>
              <a:rPr lang="en-US" sz="6000" dirty="0" smtClean="0"/>
              <a:t>More</a:t>
            </a:r>
            <a:r>
              <a:rPr lang="en-US" sz="4000" dirty="0" smtClean="0"/>
              <a:t> Details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289"/>
            <a:ext cx="9144000" cy="547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71374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>
            <p:extLst/>
          </p:nvPr>
        </p:nvGraphicFramePr>
        <p:xfrm>
          <a:off x="1468934" y="3657600"/>
          <a:ext cx="6020842" cy="53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Visio" r:id="rId4" imgW="3284287" imgH="3477638" progId="Visio.Drawing.11">
                  <p:embed/>
                </p:oleObj>
              </mc:Choice>
              <mc:Fallback>
                <p:oleObj name="Visio" r:id="rId4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934" y="3657600"/>
                        <a:ext cx="6020842" cy="539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Given: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v</a:t>
                </a:r>
                <a:r>
                  <a:rPr lang="en-US" b="1" baseline="-25000" dirty="0" smtClean="0">
                    <a:solidFill>
                      <a:srgbClr val="66FF33"/>
                    </a:solidFill>
                  </a:rPr>
                  <a:t>in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(t) = 4 + 4 cos (360</a:t>
                </a:r>
                <a:r>
                  <a:rPr lang="en-US" b="1" baseline="30000" dirty="0" smtClean="0">
                    <a:solidFill>
                      <a:srgbClr val="66FF33"/>
                    </a:solidFill>
                  </a:rPr>
                  <a:t>◦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2k t) V, 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r>
                  <a:rPr lang="en-US" b="1" dirty="0" smtClean="0">
                    <a:solidFill>
                      <a:srgbClr val="66FF33"/>
                    </a:solidFill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𝟐𝟎𝟎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𝒎𝑽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𝒍𝒆𝒗𝒆𝒍</m:t>
                    </m:r>
                  </m:oMath>
                </a14:m>
                <a:r>
                  <a:rPr lang="en-US" b="1" dirty="0" smtClean="0">
                    <a:solidFill>
                      <a:srgbClr val="66FF33"/>
                    </a:solidFill>
                  </a:rPr>
                  <a:t> or better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endParaRPr lang="en-US" b="1" dirty="0" smtClean="0">
                  <a:solidFill>
                    <a:srgbClr val="66FF33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Find: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A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ppropriate ADC Parameters</a:t>
                </a:r>
                <a:r>
                  <a:rPr lang="en-US" sz="2800" b="1" dirty="0">
                    <a:solidFill>
                      <a:srgbClr val="66FF33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and resultant 		   QE</a:t>
                </a:r>
                <a:r>
                  <a:rPr lang="en-US" sz="2800" b="1" baseline="-25000" dirty="0" smtClean="0">
                    <a:solidFill>
                      <a:srgbClr val="66FF33"/>
                    </a:solidFill>
                  </a:rPr>
                  <a:t>MAX</a:t>
                </a:r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  <a:blipFill rotWithShape="0">
                <a:blip r:embed="rId6"/>
                <a:stretch>
                  <a:fillRect l="-975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740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 smtClean="0">
                <a:solidFill>
                  <a:srgbClr val="66FF33"/>
                </a:solidFill>
              </a:rPr>
              <a:t>Given:</a:t>
            </a:r>
            <a:r>
              <a:rPr lang="en-US" dirty="0" smtClean="0">
                <a:solidFill>
                  <a:srgbClr val="66FF33"/>
                </a:solidFill>
              </a:rPr>
              <a:t> v</a:t>
            </a:r>
            <a:r>
              <a:rPr lang="en-US" baseline="-25000" dirty="0" smtClean="0">
                <a:solidFill>
                  <a:srgbClr val="66FF33"/>
                </a:solidFill>
              </a:rPr>
              <a:t>in</a:t>
            </a:r>
            <a:r>
              <a:rPr lang="en-US" dirty="0" smtClean="0">
                <a:solidFill>
                  <a:srgbClr val="66FF33"/>
                </a:solidFill>
              </a:rPr>
              <a:t>(t) = 50 </a:t>
            </a:r>
            <a:r>
              <a:rPr lang="en-US" dirty="0" err="1" smtClean="0">
                <a:solidFill>
                  <a:srgbClr val="66FF33"/>
                </a:solidFill>
              </a:rPr>
              <a:t>cos</a:t>
            </a:r>
            <a:r>
              <a:rPr lang="en-US" dirty="0" smtClean="0">
                <a:solidFill>
                  <a:srgbClr val="66FF33"/>
                </a:solidFill>
              </a:rPr>
              <a:t> (360</a:t>
            </a:r>
            <a:r>
              <a:rPr lang="en-US" baseline="30000" dirty="0" smtClean="0">
                <a:solidFill>
                  <a:srgbClr val="66FF33"/>
                </a:solidFill>
              </a:rPr>
              <a:t>◦</a:t>
            </a:r>
            <a:r>
              <a:rPr lang="en-US" dirty="0" smtClean="0">
                <a:solidFill>
                  <a:srgbClr val="66FF33"/>
                </a:solidFill>
              </a:rPr>
              <a:t> 3k t) mV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What are the issues here? 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How would you fix it?</a:t>
            </a:r>
            <a:endParaRPr lang="en-US" dirty="0">
              <a:solidFill>
                <a:srgbClr val="66FF33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541963" y="3962400"/>
          <a:ext cx="3144837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Visio" r:id="rId5" imgW="2847978" imgH="1962137" progId="Visio.Drawing.15">
                  <p:embed/>
                </p:oleObj>
              </mc:Choice>
              <mc:Fallback>
                <p:oleObj name="Visio" r:id="rId5" imgW="2847978" imgH="1962137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63" y="3962400"/>
                        <a:ext cx="3144837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736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</a:t>
            </a:r>
            <a:r>
              <a:rPr lang="en-US" b="1" dirty="0" err="1" smtClean="0">
                <a:solidFill>
                  <a:srgbClr val="66FF33"/>
                </a:solidFill>
              </a:rPr>
              <a:t>cos</a:t>
            </a:r>
            <a:r>
              <a:rPr lang="en-US" b="1" dirty="0" smtClean="0">
                <a:solidFill>
                  <a:srgbClr val="66FF33"/>
                </a:solidFill>
              </a:rPr>
              <a:t>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What are the issues here? 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would you fix it?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Visio" r:id="rId5" imgW="7267553" imgH="2047824" progId="Visio.Drawing.15">
                  <p:embed/>
                </p:oleObj>
              </mc:Choice>
              <mc:Fallback>
                <p:oleObj name="Visio" r:id="rId5" imgW="7267553" imgH="2047824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837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89100"/>
            <a:ext cx="5449888" cy="431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1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steps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Sample</a:t>
            </a:r>
            <a:r>
              <a:rPr lang="en-US" sz="2400" dirty="0" smtClean="0"/>
              <a:t> (snapshot in time)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Quantize</a:t>
            </a:r>
            <a:r>
              <a:rPr lang="en-US" sz="2400" dirty="0" smtClean="0"/>
              <a:t> (assign voltage level)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Encode</a:t>
            </a:r>
            <a:r>
              <a:rPr lang="en-US" sz="2400" dirty="0" smtClean="0"/>
              <a:t> (convert to bits)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/>
              <a:t>Sampling (time) and Resolution (voltage) are </a:t>
            </a:r>
            <a:r>
              <a:rPr lang="en-US" sz="2800" u="sng" dirty="0" smtClean="0">
                <a:solidFill>
                  <a:srgbClr val="0000FF"/>
                </a:solidFill>
              </a:rPr>
              <a:t>independent</a:t>
            </a:r>
            <a:endParaRPr lang="en-US" sz="2800" u="sng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Aliasing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Quantization error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5135563"/>
          </a:xfrm>
        </p:spPr>
        <p:txBody>
          <a:bodyPr/>
          <a:lstStyle/>
          <a:p>
            <a:r>
              <a:rPr lang="en-US" dirty="0" smtClean="0"/>
              <a:t>How do you prevent </a:t>
            </a:r>
            <a:r>
              <a:rPr lang="en-US" dirty="0" smtClean="0">
                <a:solidFill>
                  <a:srgbClr val="66FF33"/>
                </a:solidFill>
              </a:rPr>
              <a:t>aliasing</a:t>
            </a:r>
            <a:r>
              <a:rPr lang="en-US" dirty="0" smtClean="0"/>
              <a:t> when using ADC?</a:t>
            </a:r>
          </a:p>
          <a:p>
            <a:pPr lvl="1"/>
            <a:r>
              <a:rPr lang="en-US" dirty="0" smtClean="0"/>
              <a:t>Anti-Aliasing filter!</a:t>
            </a:r>
            <a:endParaRPr lang="en-US" dirty="0"/>
          </a:p>
          <a:p>
            <a:r>
              <a:rPr lang="en-US" dirty="0" smtClean="0"/>
              <a:t>How can we minimize </a:t>
            </a:r>
            <a:r>
              <a:rPr lang="en-US" dirty="0" smtClean="0">
                <a:solidFill>
                  <a:srgbClr val="66FF33"/>
                </a:solidFill>
              </a:rPr>
              <a:t>Q.E.</a:t>
            </a:r>
            <a:r>
              <a:rPr lang="en-US" dirty="0" smtClean="0"/>
              <a:t>?  Prevent </a:t>
            </a:r>
            <a:r>
              <a:rPr lang="en-US" dirty="0" smtClean="0">
                <a:solidFill>
                  <a:srgbClr val="66FF33"/>
                </a:solidFill>
              </a:rPr>
              <a:t>Clipping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Fit the signal to the window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T</a:t>
            </a:r>
            <a:r>
              <a:rPr lang="en-US" dirty="0" smtClean="0"/>
              <a:t>rue or </a:t>
            </a:r>
            <a:r>
              <a:rPr lang="en-US" b="1" dirty="0" smtClean="0"/>
              <a:t>F</a:t>
            </a:r>
            <a:r>
              <a:rPr lang="en-US" dirty="0" smtClean="0"/>
              <a:t>alse?</a:t>
            </a:r>
          </a:p>
          <a:p>
            <a:pPr lvl="1"/>
            <a:r>
              <a:rPr lang="en-US" dirty="0" smtClean="0"/>
              <a:t>Quantization error can be eliminated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057400" y="4724400"/>
            <a:ext cx="1752600" cy="914400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cos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to prevent aliasing???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Visio" r:id="rId5" imgW="7267618" imgH="2047986" progId="Visio.Drawing.15">
                  <p:embed/>
                </p:oleObj>
              </mc:Choice>
              <mc:Fallback>
                <p:oleObj name="Visio" r:id="rId5" imgW="7267618" imgH="20479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Anti-Aliasing filter to the rescue!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 bwMode="auto">
          <a:xfrm rot="5400000">
            <a:off x="4397375" y="3718718"/>
            <a:ext cx="1143000" cy="609600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54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36 TI 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TI example code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#include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2A00FF"/>
                </a:solidFill>
                <a:latin typeface="Consolas"/>
              </a:rPr>
              <a:t>&lt;msp430g2553.h&gt;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main(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WDTCTL = WDTPW + WDTHOLD;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Stop WDT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ADC10CTL0 = ADC10SHT_3 + ADC10ON + ADC10IE;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ADC10ON, interrupt enabled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ADC10CTL1 = INCH_4;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input A4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ADC10AE0 |= BIT4;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P1.4 ADC Analog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enable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ADC10CTL1 |= ADC10SSEL1|ADC10SSEL0; 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Select SMCLK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P1DIR |= 0x01;   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to output direction</a:t>
            </a: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(1)</a:t>
            </a:r>
            <a:endParaRPr lang="en-US" sz="8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ADC10CTL0 |= ENC + ADC10SC;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Sampling and conversion start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bis_SR_register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 + GIE);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LPM0, ADC10_ISR will force exit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(ADC10MEM &lt; 0x1FF)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&amp;= ~0x01;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Clear P1.0 LED off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else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|= 0x01;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LED on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ADC10 interrupt service routine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#pragma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vector=ADC10_VECTOR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__interrupt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ADC10_ISR(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bic_SR_register_on_exit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Clear CPUOFF bit from 0(SR)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10667" y="2006600"/>
            <a:ext cx="2988733" cy="1371600"/>
            <a:chOff x="4910667" y="2006600"/>
            <a:chExt cx="2988733" cy="1371600"/>
          </a:xfrm>
        </p:grpSpPr>
        <p:sp>
          <p:nvSpPr>
            <p:cNvPr id="4" name="Line Callout 1 3"/>
            <p:cNvSpPr/>
            <p:nvPr/>
          </p:nvSpPr>
          <p:spPr bwMode="auto">
            <a:xfrm>
              <a:off x="6485467" y="2468036"/>
              <a:ext cx="1413933" cy="461665"/>
            </a:xfrm>
            <a:prstGeom prst="borderCallout1">
              <a:avLst>
                <a:gd name="adj1" fmla="val 49185"/>
                <a:gd name="adj2" fmla="val 50"/>
                <a:gd name="adj3" fmla="val 48732"/>
                <a:gd name="adj4" fmla="val -61685"/>
              </a:avLst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400" b="0" dirty="0" smtClean="0">
                  <a:solidFill>
                    <a:srgbClr val="000000"/>
                  </a:solidFill>
                  <a:latin typeface="Times New Roman" pitchFamily="18" charset="0"/>
                  <a:sym typeface="Wingdings" pitchFamily="2" charset="2"/>
                </a:rPr>
                <a:t>Setup</a:t>
              </a:r>
            </a:p>
          </p:txBody>
        </p:sp>
        <p:sp>
          <p:nvSpPr>
            <p:cNvPr id="6" name="Right Brace 5"/>
            <p:cNvSpPr/>
            <p:nvPr/>
          </p:nvSpPr>
          <p:spPr bwMode="auto">
            <a:xfrm>
              <a:off x="4910667" y="2006600"/>
              <a:ext cx="711200" cy="1371600"/>
            </a:xfrm>
            <a:prstGeom prst="rightBrac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sz="2400" b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</p:grpSp>
      <p:sp>
        <p:nvSpPr>
          <p:cNvPr id="7" name="Line Callout 1 6"/>
          <p:cNvSpPr/>
          <p:nvPr/>
        </p:nvSpPr>
        <p:spPr bwMode="auto">
          <a:xfrm>
            <a:off x="6155266" y="3255437"/>
            <a:ext cx="2768599" cy="830997"/>
          </a:xfrm>
          <a:prstGeom prst="borderCallout1">
            <a:avLst>
              <a:gd name="adj1" fmla="val 49185"/>
              <a:gd name="adj2" fmla="val 50"/>
              <a:gd name="adj3" fmla="val 49751"/>
              <a:gd name="adj4" fmla="val -39972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Sample, Quantize, and Encode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6155265" y="4086434"/>
            <a:ext cx="2768599" cy="461665"/>
          </a:xfrm>
          <a:prstGeom prst="borderCallout1">
            <a:avLst>
              <a:gd name="adj1" fmla="val 49185"/>
              <a:gd name="adj2" fmla="val 50"/>
              <a:gd name="adj3" fmla="val -23607"/>
              <a:gd name="adj4" fmla="val -139666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Read Encoded Value</a:t>
            </a:r>
          </a:p>
        </p:txBody>
      </p:sp>
    </p:spTree>
    <p:extLst>
      <p:ext uri="{BB962C8B-B14F-4D97-AF65-F5344CB8AC3E}">
        <p14:creationId xmlns:p14="http://schemas.microsoft.com/office/powerpoint/2010/main" val="69809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ADC10CTL0 </a:t>
            </a:r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411421" y="5538906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172203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714067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696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ADC10CTL0 Register Cont</a:t>
            </a:r>
            <a:r>
              <a:rPr lang="en-US" dirty="0"/>
              <a:t>.</a:t>
            </a:r>
          </a:p>
        </p:txBody>
      </p:sp>
      <p:pic>
        <p:nvPicPr>
          <p:cNvPr id="6146" name="Picture 2" descr="C:\Users\Jeffrey.Falkinburg\Documents\Courses\ECE382\Fall16\ECE382_Website_Fall_2016\notes\L36\ADC10CTL0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1549"/>
            <a:ext cx="7772400" cy="21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674378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58023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901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 Cont</a:t>
            </a:r>
            <a:r>
              <a:rPr lang="en-US" dirty="0"/>
              <a:t>.</a:t>
            </a:r>
          </a:p>
        </p:txBody>
      </p:sp>
      <p:pic>
        <p:nvPicPr>
          <p:cNvPr id="7172" name="Picture 4" descr="C:\Users\Jeffrey.Falkinburg\Documents\Courses\ECE382\Fall16\ECE382_Website_Fall_2016\notes\L36\ADC10CTL1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14401"/>
            <a:ext cx="7772400" cy="15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SP430G2553 Pin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3" y="3953932"/>
            <a:ext cx="7910035" cy="28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2827867" y="5446725"/>
            <a:ext cx="592667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5791200" y="914400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Note: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1: analog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2: timer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ADC10AE0 Register</a:t>
            </a:r>
            <a:endParaRPr lang="en-US" dirty="0"/>
          </a:p>
        </p:txBody>
      </p:sp>
      <p:pic>
        <p:nvPicPr>
          <p:cNvPr id="8194" name="Picture 2" descr="C:\Users\Jeffrey.Falkinburg\Documents\Courses\ECE382\Fall16\ECE382_Website_Fall_2016\notes\L36\ADC10AE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73353"/>
            <a:ext cx="7772400" cy="19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P1.4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ADC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Analog enable</a:t>
            </a:r>
            <a:endParaRPr lang="en-US" sz="800" b="0" kern="0" dirty="0">
              <a:solidFill>
                <a:srgbClr val="3F7F5F"/>
              </a:solidFill>
              <a:latin typeface="Consolas"/>
              <a:sym typeface="Wingdings" pitchFamily="2" charset="2"/>
            </a:endParaRP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394487" y="5818317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216401" y="5946265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736618" y="3776132"/>
            <a:ext cx="7569182" cy="84666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67288" y="3124200"/>
            <a:ext cx="752312" cy="7130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17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81685" y="6138332"/>
            <a:ext cx="6062115" cy="69269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970723"/>
            <a:ext cx="149738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6098671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69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More </a:t>
            </a:r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Aliasing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Quantization error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5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(Sample, Quantize, &amp; Encode) 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4"/>
          <a:stretch/>
        </p:blipFill>
        <p:spPr bwMode="auto">
          <a:xfrm>
            <a:off x="1896533" y="603348"/>
            <a:ext cx="5350934" cy="13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791200" y="3904838"/>
            <a:ext cx="60113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78319" y="403278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2" descr="C:\Users\Jeffrey.Falkinburg\Documents\Courses\ECE382\Fall16\ECE382_Website_Fall_2016\notes\L36\ADC10CTL0-c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33" y="2102417"/>
            <a:ext cx="5300134" cy="146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8000"/>
            <a:ext cx="6053631" cy="51679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2675467"/>
            <a:ext cx="6053632" cy="3725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1421" y="3904838"/>
            <a:ext cx="379779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62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6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 Block Diagram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632640"/>
            <a:ext cx="5124450" cy="620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3352800" y="3027498"/>
            <a:ext cx="1424517" cy="89680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4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Successive-approximation-register(SAR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www.maximintegrated.com/en/app-notes/index.mvp/id/1080</a:t>
            </a:r>
            <a:endParaRPr lang="en-US" dirty="0" smtClean="0"/>
          </a:p>
          <a:p>
            <a:r>
              <a:rPr lang="en-US" sz="2000" dirty="0"/>
              <a:t>As the name implies, the SAR ADC basically implements a binary search algorithm. Therefore, while the internal circuitry may be running at several megahertz (MHz), the ADC sample rate is a fraction of that number due to the successive-approximation algorithm.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3981450"/>
            <a:ext cx="43338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3910012"/>
            <a:ext cx="34861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7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(Disable CPU for Low Power)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384" y="464820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How many bits?</a:t>
            </a:r>
          </a:p>
          <a:p>
            <a:pPr algn="l"/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What is the max value?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0652" y="4586645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10b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1325" y="5109865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0x3FF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(Read Encoded Input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4135986" y="4405327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0388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LM34 </a:t>
            </a:r>
            <a:r>
              <a:rPr lang="en-US" smtClean="0"/>
              <a:t>Temperature Sensor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47812"/>
            <a:ext cx="77724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Temperature Schematic</a:t>
            </a:r>
            <a:endParaRPr lang="en-US" dirty="0"/>
          </a:p>
        </p:txBody>
      </p:sp>
      <p:pic>
        <p:nvPicPr>
          <p:cNvPr id="2052" name="Picture 4" descr="V:\Courses\ECE382\Fall 15\MSP430Thermomet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47" y="629887"/>
            <a:ext cx="4764506" cy="620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ADC10CTL0 Register for LM34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37518" y="1843206"/>
            <a:ext cx="528531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33363" algn="l"/>
                <a:tab pos="457200" algn="l"/>
                <a:tab pos="690563" algn="l"/>
                <a:tab pos="2398713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ADC10CTL0 |= SREF_1 | ADC10SHT_3 | ADC10ON | REFON | ADC10IE;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75930" y="1826510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836712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826251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252260" y="1941054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454041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90169" y="1862256"/>
            <a:ext cx="6053631" cy="117621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33640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490170" y="5334000"/>
            <a:ext cx="6053632" cy="7176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41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70" y="5093491"/>
            <a:ext cx="6062098" cy="107870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6274046"/>
            <a:ext cx="450426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  <a:tabLst>
                <a:tab pos="0" algn="l"/>
                <a:tab pos="2398713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ADC10CTL1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|= INCH_4 | ADC10DIV_7</a:t>
            </a: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;	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input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ch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A4,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Div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by 8</a:t>
            </a:r>
            <a:endParaRPr lang="en-US" sz="800" dirty="0">
              <a:solidFill>
                <a:srgbClr val="3F7F5F"/>
              </a:solidFill>
              <a:latin typeface="Consolas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146800" y="6257278"/>
            <a:ext cx="83820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343400" y="63852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638800" y="6248400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60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pic>
        <p:nvPicPr>
          <p:cNvPr id="3075" name="Picture 3" descr="C:\Users\Jeffrey.Falkinburg\Documents\Courses\ECE382\Fall16\ECE382_Website_Fall_2016\notes\L36\AT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51893"/>
            <a:ext cx="7772400" cy="436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1950" y="2409825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1.5V=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150" y="3023890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0V=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817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</a:t>
            </a:r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1371600"/>
            <a:ext cx="868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kern="0" dirty="0" smtClean="0"/>
              <a:t>What’s the difference?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What are  the advantages?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Disadvantages?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5895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DAC</a:t>
            </a:r>
            <a:endParaRPr lang="en-US" dirty="0"/>
          </a:p>
        </p:txBody>
      </p:sp>
      <p:pic>
        <p:nvPicPr>
          <p:cNvPr id="4100" name="Picture 4" descr="C:\Users\Jeffrey.Falkinburg\Documents\Courses\ECE382\Fall16\ECE382_Website_Fall_2016\notes\L36\DT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92879"/>
            <a:ext cx="7772400" cy="4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32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 Digital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b="0" i="1" dirty="0"/>
              <a:t>I</a:t>
            </a:r>
            <a:r>
              <a:rPr lang="en-US" sz="2000" b="0" i="1" dirty="0" smtClean="0"/>
              <a:t>nformation </a:t>
            </a:r>
            <a:r>
              <a:rPr lang="en-US" sz="2000" b="0" i="1" dirty="0"/>
              <a:t>represented by a </a:t>
            </a:r>
            <a:r>
              <a:rPr lang="en-US" sz="2000" i="1" u="sng" dirty="0" smtClean="0">
                <a:solidFill>
                  <a:srgbClr val="0000FF"/>
                </a:solidFill>
              </a:rPr>
              <a:t>continuous</a:t>
            </a:r>
            <a:r>
              <a:rPr lang="en-US" sz="2000" b="0" i="1" dirty="0" smtClean="0"/>
              <a:t>ly </a:t>
            </a:r>
            <a:r>
              <a:rPr lang="en-US" sz="2000" b="0" i="1" dirty="0"/>
              <a:t>variable physical quantity </a:t>
            </a:r>
            <a:endParaRPr lang="en-US" sz="2000" b="0" i="1" dirty="0" smtClean="0"/>
          </a:p>
          <a:p>
            <a:r>
              <a:rPr lang="en-US" sz="2000" dirty="0" smtClean="0"/>
              <a:t>No discontinuities in time or amplitude</a:t>
            </a: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b="0" i="1" dirty="0"/>
              <a:t>Information represented by </a:t>
            </a:r>
            <a:r>
              <a:rPr lang="en-US" sz="2000" i="1" u="sng" dirty="0">
                <a:solidFill>
                  <a:srgbClr val="0000FF"/>
                </a:solidFill>
              </a:rPr>
              <a:t>discrete</a:t>
            </a:r>
            <a:r>
              <a:rPr lang="en-US" sz="2000" b="0" i="1" dirty="0"/>
              <a:t> valued </a:t>
            </a:r>
            <a:r>
              <a:rPr lang="en-US" sz="2000" b="0" i="1" dirty="0" smtClean="0"/>
              <a:t>variables</a:t>
            </a:r>
          </a:p>
          <a:p>
            <a:r>
              <a:rPr lang="en-US" sz="2000" dirty="0" smtClean="0"/>
              <a:t>Time axis is sampled</a:t>
            </a:r>
          </a:p>
          <a:p>
            <a:r>
              <a:rPr lang="en-US" sz="2000" dirty="0" smtClean="0"/>
              <a:t>Amplitude axis is quantized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Noise resistant</a:t>
            </a:r>
          </a:p>
          <a:p>
            <a:r>
              <a:rPr lang="en-US" b="0" dirty="0" smtClean="0"/>
              <a:t>Easy to store and recover data</a:t>
            </a:r>
          </a:p>
          <a:p>
            <a:r>
              <a:rPr lang="en-US" b="0" dirty="0" smtClean="0"/>
              <a:t>Easy to encrypt and process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Lost data (</a:t>
            </a:r>
            <a:r>
              <a:rPr lang="en-US" b="0" dirty="0" smtClean="0">
                <a:solidFill>
                  <a:srgbClr val="0000FF"/>
                </a:solidFill>
              </a:rPr>
              <a:t>important?</a:t>
            </a:r>
            <a:r>
              <a:rPr lang="en-US" b="0" dirty="0" smtClean="0"/>
              <a:t>)</a:t>
            </a:r>
          </a:p>
          <a:p>
            <a:r>
              <a:rPr lang="en-US" b="0" dirty="0" smtClean="0"/>
              <a:t>Sampling errors may exist – aliasing</a:t>
            </a:r>
          </a:p>
          <a:p>
            <a:r>
              <a:rPr lang="en-US" b="0" dirty="0" smtClean="0"/>
              <a:t>Quantization errors always exist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02496" y="1371600"/>
            <a:ext cx="8539005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How does Analog to Digital Conversion Happen?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598" y="2035175"/>
            <a:ext cx="8839201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Sampling</a:t>
            </a:r>
            <a:r>
              <a:rPr lang="en-US" sz="2400" b="0" dirty="0">
                <a:solidFill>
                  <a:prstClr val="black"/>
                </a:solidFill>
              </a:rPr>
              <a:t>: </a:t>
            </a:r>
            <a:r>
              <a:rPr lang="en-US" sz="2400" b="0" dirty="0" smtClean="0">
                <a:solidFill>
                  <a:prstClr val="black"/>
                </a:solidFill>
              </a:rPr>
              <a:t>Snapshots at discrete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times</a:t>
            </a:r>
            <a:r>
              <a:rPr lang="en-US" sz="2400" b="0" dirty="0" smtClean="0">
                <a:solidFill>
                  <a:prstClr val="black"/>
                </a:solidFill>
              </a:rPr>
              <a:t> (Nyquist rate)(</a:t>
            </a:r>
            <a:r>
              <a:rPr lang="en-US" sz="2400" b="0" dirty="0" smtClean="0">
                <a:solidFill>
                  <a:srgbClr val="00B050"/>
                </a:solidFill>
              </a:rPr>
              <a:t>x-axis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Quantization</a:t>
            </a:r>
            <a:r>
              <a:rPr lang="en-US" sz="2400" b="0" dirty="0">
                <a:solidFill>
                  <a:prstClr val="black"/>
                </a:solidFill>
              </a:rPr>
              <a:t>:  </a:t>
            </a:r>
            <a:r>
              <a:rPr lang="en-US" sz="2400" b="0" dirty="0" smtClean="0">
                <a:solidFill>
                  <a:prstClr val="black"/>
                </a:solidFill>
              </a:rPr>
              <a:t>Round to discrete voltage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levels</a:t>
            </a:r>
            <a:r>
              <a:rPr lang="en-US" sz="2400" b="0" dirty="0" smtClean="0">
                <a:solidFill>
                  <a:prstClr val="black"/>
                </a:solidFill>
              </a:rPr>
              <a:t> (resolution)(</a:t>
            </a:r>
            <a:r>
              <a:rPr lang="en-US" sz="2400" b="0" dirty="0" smtClean="0">
                <a:solidFill>
                  <a:srgbClr val="00B050"/>
                </a:solidFill>
              </a:rPr>
              <a:t>y-axis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Encoding</a:t>
            </a:r>
            <a:r>
              <a:rPr lang="en-US" sz="2400" b="0" dirty="0">
                <a:solidFill>
                  <a:prstClr val="black"/>
                </a:solidFill>
              </a:rPr>
              <a:t>:  convert decimal </a:t>
            </a:r>
            <a:r>
              <a:rPr lang="en-US" sz="2400" b="0" dirty="0" smtClean="0">
                <a:solidFill>
                  <a:prstClr val="black"/>
                </a:solidFill>
              </a:rPr>
              <a:t>levels to </a:t>
            </a:r>
            <a:r>
              <a:rPr lang="en-US" sz="2400" b="0" i="1" u="sng" dirty="0" smtClean="0">
                <a:solidFill>
                  <a:prstClr val="black"/>
                </a:solidFill>
              </a:rPr>
              <a:t>binary</a:t>
            </a:r>
            <a:r>
              <a:rPr lang="en-US" sz="2400" b="0" dirty="0" smtClean="0">
                <a:solidFill>
                  <a:prstClr val="black"/>
                </a:solidFill>
              </a:rPr>
              <a:t> (convert to bits)</a:t>
            </a:r>
            <a:endParaRPr lang="en-US" sz="2400" b="0" i="1" u="sng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01334" y="3352800"/>
            <a:ext cx="4914065" cy="2536649"/>
            <a:chOff x="2362200" y="3864149"/>
            <a:chExt cx="4914065" cy="253664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864149"/>
              <a:ext cx="4914065" cy="2536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495800" y="3864149"/>
              <a:ext cx="1371600" cy="326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</a:rPr>
                <a:t>D</a:t>
              </a:r>
              <a:endParaRPr lang="en-US" sz="1800" b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4009032"/>
            <a:ext cx="4267200" cy="190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258" y="372031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Analog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0851" y="340708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Digital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24400" y="5625311"/>
            <a:ext cx="1295400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96901" y="56452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Sampling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458366" y="4329911"/>
            <a:ext cx="0" cy="3810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76857" y="3960579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Resolution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3352800"/>
            <a:ext cx="236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Encode in 5 bits: 10011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3509032" y="3537466"/>
            <a:ext cx="605768" cy="14218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00200" y="6014618"/>
            <a:ext cx="6705600" cy="614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</a:rPr>
              <a:t>What does the computer assume between samples?</a:t>
            </a:r>
            <a:endParaRPr lang="en-US" sz="1800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5428</TotalTime>
  <Words>1926</Words>
  <Application>Microsoft Office PowerPoint</Application>
  <PresentationFormat>On-screen Show (4:3)</PresentationFormat>
  <Paragraphs>438</Paragraphs>
  <Slides>61</Slides>
  <Notes>6</Notes>
  <HiddenSlides>11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Consolas</vt:lpstr>
      <vt:lpstr>Gill Sans</vt:lpstr>
      <vt:lpstr>Times New Roman</vt:lpstr>
      <vt:lpstr>Trebuchet MS</vt:lpstr>
      <vt:lpstr>Wingdings</vt:lpstr>
      <vt:lpstr>ヒラギノ角ゴ ProN W3</vt:lpstr>
      <vt:lpstr>4_USAFA Standard</vt:lpstr>
      <vt:lpstr>5_USAFA Standard</vt:lpstr>
      <vt:lpstr>Custom Design</vt:lpstr>
      <vt:lpstr>Visio</vt:lpstr>
      <vt:lpstr>Acrobat Document</vt:lpstr>
      <vt:lpstr>PowerPoint Presentation</vt:lpstr>
      <vt:lpstr>Overview</vt:lpstr>
      <vt:lpstr>Lesson Outcomes</vt:lpstr>
      <vt:lpstr>BLUF</vt:lpstr>
      <vt:lpstr>More BLUF</vt:lpstr>
      <vt:lpstr>Digital vs Analog</vt:lpstr>
      <vt:lpstr>Analog vs Digital</vt:lpstr>
      <vt:lpstr>Digital Signals</vt:lpstr>
      <vt:lpstr>ADC</vt:lpstr>
      <vt:lpstr>Key Definitions</vt:lpstr>
      <vt:lpstr>PowerPoint Presentation</vt:lpstr>
      <vt:lpstr>Sampling</vt:lpstr>
      <vt:lpstr>Quantize into discrete grade levels </vt:lpstr>
      <vt:lpstr>Encoding Grade Levels into decimal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Reconstruction from bits</vt:lpstr>
      <vt:lpstr>PowerPoint Presentation</vt:lpstr>
      <vt:lpstr>Reform smooth signal</vt:lpstr>
      <vt:lpstr>Compare</vt:lpstr>
      <vt:lpstr>PowerPoint Presentation</vt:lpstr>
      <vt:lpstr>Quantization Definitions</vt:lpstr>
      <vt:lpstr>PowerPoint Presentation</vt:lpstr>
      <vt:lpstr>Sampling frequency trade-offs</vt:lpstr>
      <vt:lpstr>Nyquist (Sampling)</vt:lpstr>
      <vt:lpstr>Aliasing Examples</vt:lpstr>
      <vt:lpstr>Aliasing</vt:lpstr>
      <vt:lpstr> </vt:lpstr>
      <vt:lpstr>PowerPoint Presentation</vt:lpstr>
      <vt:lpstr>Key Points</vt:lpstr>
      <vt:lpstr>Resolution Tradeoff Example</vt:lpstr>
      <vt:lpstr>Smaller Resolution = More Details</vt:lpstr>
      <vt:lpstr>PowerPoint Presentation</vt:lpstr>
      <vt:lpstr>PowerPoint Presentation</vt:lpstr>
      <vt:lpstr>PowerPoint Presentation</vt:lpstr>
      <vt:lpstr>Analog to Digi Errors??</vt:lpstr>
      <vt:lpstr>Analog to Digi Errors??</vt:lpstr>
      <vt:lpstr>Signal Conditioning</vt:lpstr>
      <vt:lpstr>Anti-Aliasing filter to the rescue!</vt:lpstr>
      <vt:lpstr>Lesson 36 TI Example code</vt:lpstr>
      <vt:lpstr>ADC10CTL0 Register</vt:lpstr>
      <vt:lpstr>ADC10CTL0 Register Cont.</vt:lpstr>
      <vt:lpstr>ADC10CTL1 Register</vt:lpstr>
      <vt:lpstr>ADC10CTL1 Register Cont.</vt:lpstr>
      <vt:lpstr>ADC10AE0 Register</vt:lpstr>
      <vt:lpstr>ADC10CTL1 Register</vt:lpstr>
      <vt:lpstr>While Loop (Sample, Quantize, &amp; Encode) </vt:lpstr>
      <vt:lpstr>ADC10 Block Diagram</vt:lpstr>
      <vt:lpstr>Successive-approximation-register(SAR)</vt:lpstr>
      <vt:lpstr>While Loop (Disable CPU for Low Power)</vt:lpstr>
      <vt:lpstr>While Loop (Read Encoded Input Memory)</vt:lpstr>
      <vt:lpstr>LM34 Temperature Sensor</vt:lpstr>
      <vt:lpstr>ADC Temperature Schematic</vt:lpstr>
      <vt:lpstr>Changes to ADC10CTL0 Register for LM34</vt:lpstr>
      <vt:lpstr>ADC10CTL1 Register</vt:lpstr>
      <vt:lpstr>ADC</vt:lpstr>
      <vt:lpstr>DAC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336</cp:revision>
  <cp:lastPrinted>2018-05-21T20:23:10Z</cp:lastPrinted>
  <dcterms:created xsi:type="dcterms:W3CDTF">2001-06-27T14:08:57Z</dcterms:created>
  <dcterms:modified xsi:type="dcterms:W3CDTF">2018-06-05T19:51:39Z</dcterms:modified>
</cp:coreProperties>
</file>